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2" r:id="rId6"/>
    <p:sldId id="261" r:id="rId7"/>
    <p:sldId id="257"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4C7B60D-CEB3-481A-8DB7-D2744D43827C}"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127357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4C7B60D-CEB3-481A-8DB7-D2744D43827C}"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85445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4C7B60D-CEB3-481A-8DB7-D2744D43827C}"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26094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4C7B60D-CEB3-481A-8DB7-D2744D43827C}"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106002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7B60D-CEB3-481A-8DB7-D2744D43827C}"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421269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4C7B60D-CEB3-481A-8DB7-D2744D43827C}"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23841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4C7B60D-CEB3-481A-8DB7-D2744D43827C}" type="datetimeFigureOut">
              <a:rPr lang="ar-IQ" smtClean="0"/>
              <a:t>13/04/1441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213647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4C7B60D-CEB3-481A-8DB7-D2744D43827C}" type="datetimeFigureOut">
              <a:rPr lang="ar-IQ" smtClean="0"/>
              <a:t>13/04/1441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417126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7B60D-CEB3-481A-8DB7-D2744D43827C}" type="datetimeFigureOut">
              <a:rPr lang="ar-IQ" smtClean="0"/>
              <a:t>13/04/1441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38227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7B60D-CEB3-481A-8DB7-D2744D43827C}"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211490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7B60D-CEB3-481A-8DB7-D2744D43827C}"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C91CAA-A777-4D42-B19E-07A84857B734}" type="slidenum">
              <a:rPr lang="ar-IQ" smtClean="0"/>
              <a:t>‹#›</a:t>
            </a:fld>
            <a:endParaRPr lang="ar-IQ"/>
          </a:p>
        </p:txBody>
      </p:sp>
    </p:spTree>
    <p:extLst>
      <p:ext uri="{BB962C8B-B14F-4D97-AF65-F5344CB8AC3E}">
        <p14:creationId xmlns:p14="http://schemas.microsoft.com/office/powerpoint/2010/main" val="212430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C7B60D-CEB3-481A-8DB7-D2744D43827C}" type="datetimeFigureOut">
              <a:rPr lang="ar-IQ" smtClean="0"/>
              <a:t>13/04/1441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7C91CAA-A777-4D42-B19E-07A84857B734}" type="slidenum">
              <a:rPr lang="ar-IQ" smtClean="0"/>
              <a:t>‹#›</a:t>
            </a:fld>
            <a:endParaRPr lang="ar-IQ"/>
          </a:p>
        </p:txBody>
      </p:sp>
    </p:spTree>
    <p:extLst>
      <p:ext uri="{BB962C8B-B14F-4D97-AF65-F5344CB8AC3E}">
        <p14:creationId xmlns:p14="http://schemas.microsoft.com/office/powerpoint/2010/main" val="20099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التنوع الاحيائي </a:t>
            </a:r>
            <a:endParaRPr lang="ar-IQ"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83914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499992" y="0"/>
            <a:ext cx="4139952" cy="864096"/>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15000"/>
              </a:lnSpc>
              <a:spcAft>
                <a:spcPts val="1000"/>
              </a:spcAft>
            </a:pPr>
            <a:r>
              <a:rPr lang="ar-SA" sz="3600" b="1" dirty="0">
                <a:solidFill>
                  <a:srgbClr val="4F81BD"/>
                </a:solidFill>
                <a:effectLst/>
                <a:ea typeface="Times New Roman"/>
                <a:cs typeface="Times New Roman"/>
              </a:rPr>
              <a:t>ما هو التَّنوُّع ال</a:t>
            </a:r>
            <a:r>
              <a:rPr lang="ar-IQ" sz="3600" b="1" dirty="0">
                <a:solidFill>
                  <a:srgbClr val="4F81BD"/>
                </a:solidFill>
                <a:effectLst/>
                <a:ea typeface="Times New Roman"/>
                <a:cs typeface="Times New Roman"/>
              </a:rPr>
              <a:t>ح</a:t>
            </a:r>
            <a:r>
              <a:rPr lang="ar-SA" sz="3600" b="1" dirty="0">
                <a:solidFill>
                  <a:srgbClr val="4F81BD"/>
                </a:solidFill>
                <a:effectLst/>
                <a:ea typeface="Times New Roman"/>
                <a:cs typeface="Times New Roman"/>
              </a:rPr>
              <a:t>يوي</a:t>
            </a:r>
            <a:endParaRPr lang="en-US" sz="2000" b="1" dirty="0">
              <a:effectLst/>
              <a:ea typeface="Calibri"/>
              <a:cs typeface="Arial"/>
            </a:endParaRPr>
          </a:p>
        </p:txBody>
      </p:sp>
      <p:sp>
        <p:nvSpPr>
          <p:cNvPr id="3" name="Rectangle 2"/>
          <p:cNvSpPr/>
          <p:nvPr/>
        </p:nvSpPr>
        <p:spPr>
          <a:xfrm>
            <a:off x="107504" y="980728"/>
            <a:ext cx="9036496" cy="6001643"/>
          </a:xfrm>
          <a:prstGeom prst="rect">
            <a:avLst/>
          </a:prstGeom>
        </p:spPr>
        <p:txBody>
          <a:bodyPr wrap="square">
            <a:spAutoFit/>
          </a:bodyPr>
          <a:lstStyle/>
          <a:p>
            <a:pPr algn="just"/>
            <a:r>
              <a:rPr lang="ar-EG" sz="3200" b="1" dirty="0">
                <a:solidFill>
                  <a:srgbClr val="0070C0"/>
                </a:solidFill>
                <a:latin typeface="Aharoni" pitchFamily="2" charset="-79"/>
              </a:rPr>
              <a:t>يَصِف مصطلح التَّنوُّع ال</a:t>
            </a:r>
            <a:r>
              <a:rPr lang="ar-IQ" sz="3200" b="1" dirty="0">
                <a:solidFill>
                  <a:srgbClr val="0070C0"/>
                </a:solidFill>
                <a:latin typeface="Aharoni" pitchFamily="2" charset="-79"/>
              </a:rPr>
              <a:t>حيوي</a:t>
            </a:r>
            <a:r>
              <a:rPr lang="ar-EG" sz="3200" b="1" dirty="0">
                <a:solidFill>
                  <a:srgbClr val="0070C0"/>
                </a:solidFill>
                <a:latin typeface="Aharoni" pitchFamily="2" charset="-79"/>
              </a:rPr>
              <a:t> </a:t>
            </a:r>
            <a:r>
              <a:rPr lang="ar-SA" sz="3200" b="1" dirty="0">
                <a:solidFill>
                  <a:srgbClr val="0070C0"/>
                </a:solidFill>
                <a:latin typeface="Aharoni" pitchFamily="2" charset="-79"/>
              </a:rPr>
              <a:t>(</a:t>
            </a:r>
            <a:r>
              <a:rPr lang="en-US" sz="3200" b="1" dirty="0">
                <a:solidFill>
                  <a:srgbClr val="0070C0"/>
                </a:solidFill>
                <a:latin typeface="Aharoni" pitchFamily="2" charset="-79"/>
                <a:cs typeface="Aharoni" pitchFamily="2" charset="-79"/>
              </a:rPr>
              <a:t>Biodiversity</a:t>
            </a:r>
            <a:r>
              <a:rPr lang="ar-SA" sz="3200" b="1" dirty="0">
                <a:solidFill>
                  <a:srgbClr val="0070C0"/>
                </a:solidFill>
                <a:latin typeface="Aharoni" pitchFamily="2" charset="-79"/>
              </a:rPr>
              <a:t>)</a:t>
            </a:r>
            <a:r>
              <a:rPr lang="ar-EG" sz="3200" b="1" dirty="0">
                <a:solidFill>
                  <a:srgbClr val="0070C0"/>
                </a:solidFill>
                <a:latin typeface="Aharoni" pitchFamily="2" charset="-79"/>
              </a:rPr>
              <a:t> تشكيلة الحياة على وجه الكرة الأرضية، ابتداءً من الجزيء وانتهاءً بالمنظومة البيئية. لكن وأكثر من ذلك، ينطوي "التّنوّع ال</a:t>
            </a:r>
            <a:r>
              <a:rPr lang="ar-IQ" sz="3200" b="1" dirty="0">
                <a:solidFill>
                  <a:srgbClr val="0070C0"/>
                </a:solidFill>
                <a:latin typeface="Aharoni" pitchFamily="2" charset="-79"/>
              </a:rPr>
              <a:t>حيو</a:t>
            </a:r>
            <a:r>
              <a:rPr lang="ar-EG" sz="3200" b="1" dirty="0">
                <a:solidFill>
                  <a:srgbClr val="0070C0"/>
                </a:solidFill>
                <a:latin typeface="Aharoni" pitchFamily="2" charset="-79"/>
              </a:rPr>
              <a:t>ي" على تعامل وتطرُّق جديد للطبيعة وذلك في المجال العلمي، الاجتماعي، الاقتصادي والسياسي. </a:t>
            </a:r>
            <a:endParaRPr lang="ar-IQ" sz="3200" b="1" dirty="0">
              <a:solidFill>
                <a:srgbClr val="0070C0"/>
              </a:solidFill>
              <a:latin typeface="Aharoni" pitchFamily="2" charset="-79"/>
            </a:endParaRPr>
          </a:p>
          <a:p>
            <a:pPr algn="just"/>
            <a:r>
              <a:rPr lang="ar-EG" sz="3200" b="1" dirty="0">
                <a:solidFill>
                  <a:srgbClr val="0070C0"/>
                </a:solidFill>
                <a:latin typeface="Aharoni" pitchFamily="2" charset="-79"/>
              </a:rPr>
              <a:t>إن هذا المفهوم يؤكد التوجه المنظوماتي للطبيعة، مقارنةً بالتطرق إلى نوع واحد أو إلى موقع طبيعي بارز ووحيد. ويؤكد الخدمات والفوائد التي يتلقاها الإنسان من المنظومات البيئية ومن تَنوُّع الأنواع ومن الاختلاف الوراثي بينها.</a:t>
            </a:r>
            <a:endParaRPr lang="ar-IQ" sz="3200" b="1" dirty="0">
              <a:solidFill>
                <a:srgbClr val="0070C0"/>
              </a:solidFill>
              <a:latin typeface="Aharoni" pitchFamily="2" charset="-79"/>
            </a:endParaRPr>
          </a:p>
        </p:txBody>
      </p:sp>
    </p:spTree>
    <p:extLst>
      <p:ext uri="{BB962C8B-B14F-4D97-AF65-F5344CB8AC3E}">
        <p14:creationId xmlns:p14="http://schemas.microsoft.com/office/powerpoint/2010/main" val="691609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algn="just"/>
            <a:r>
              <a:rPr lang="ar-IQ" sz="3200" b="1" dirty="0">
                <a:solidFill>
                  <a:srgbClr val="002060"/>
                </a:solidFill>
              </a:rPr>
              <a:t> </a:t>
            </a:r>
            <a:r>
              <a:rPr lang="ar-EG" sz="3200" b="1" dirty="0">
                <a:solidFill>
                  <a:srgbClr val="002060"/>
                </a:solidFill>
              </a:rPr>
              <a:t>لقد تم تعريف المصطلح "التّنوّع ال</a:t>
            </a:r>
            <a:r>
              <a:rPr lang="ar-IQ" sz="3200" b="1" dirty="0">
                <a:solidFill>
                  <a:srgbClr val="002060"/>
                </a:solidFill>
              </a:rPr>
              <a:t>حيو</a:t>
            </a:r>
            <a:r>
              <a:rPr lang="ar-EG" sz="3200" b="1" dirty="0">
                <a:solidFill>
                  <a:srgbClr val="002060"/>
                </a:solidFill>
              </a:rPr>
              <a:t>ي" على يد علماء في أواسط الثمانينيات من القرن الماضي، وذلك بهدف لفت </a:t>
            </a:r>
            <a:r>
              <a:rPr lang="ar-IQ" sz="3200" b="1" dirty="0">
                <a:solidFill>
                  <a:srgbClr val="002060"/>
                </a:solidFill>
              </a:rPr>
              <a:t>إ</a:t>
            </a:r>
            <a:r>
              <a:rPr lang="ar-EG" sz="3200" b="1" dirty="0">
                <a:solidFill>
                  <a:srgbClr val="002060"/>
                </a:solidFill>
              </a:rPr>
              <a:t>نتباه الرأي العام ولفت </a:t>
            </a:r>
            <a:r>
              <a:rPr lang="ar-IQ" sz="3200" b="1" dirty="0">
                <a:solidFill>
                  <a:srgbClr val="002060"/>
                </a:solidFill>
              </a:rPr>
              <a:t>إ</a:t>
            </a:r>
            <a:r>
              <a:rPr lang="ar-EG" sz="3200" b="1" dirty="0">
                <a:solidFill>
                  <a:srgbClr val="002060"/>
                </a:solidFill>
              </a:rPr>
              <a:t>نتباه واضعي السياسة في العالم إلى العملية الكارثية التي تنطوي على فقدان أنواع وعلى فقدان منظومات بيئية في جميع أنحاء الكرة الأرضية. </a:t>
            </a:r>
            <a:endParaRPr lang="ar-IQ" sz="3200" b="1" dirty="0">
              <a:solidFill>
                <a:srgbClr val="002060"/>
              </a:solidFill>
            </a:endParaRPr>
          </a:p>
          <a:p>
            <a:pPr algn="just"/>
            <a:r>
              <a:rPr lang="ar-IQ" sz="3200" b="1" dirty="0">
                <a:solidFill>
                  <a:srgbClr val="002060"/>
                </a:solidFill>
              </a:rPr>
              <a:t> </a:t>
            </a:r>
            <a:r>
              <a:rPr lang="ar-EG" sz="3200" b="1" dirty="0">
                <a:solidFill>
                  <a:srgbClr val="002060"/>
                </a:solidFill>
              </a:rPr>
              <a:t>وبدافع القلق على </a:t>
            </a:r>
            <a:r>
              <a:rPr lang="ar-IQ" sz="3200" b="1" dirty="0">
                <a:solidFill>
                  <a:srgbClr val="002060"/>
                </a:solidFill>
              </a:rPr>
              <a:t>إ</a:t>
            </a:r>
            <a:r>
              <a:rPr lang="ar-EG" sz="3200" b="1" dirty="0">
                <a:solidFill>
                  <a:srgbClr val="002060"/>
                </a:solidFill>
              </a:rPr>
              <a:t>ستمرارية الحياة على وجه الكرة الأرضية، و</a:t>
            </a:r>
            <a:r>
              <a:rPr lang="ar-IQ" sz="3200" b="1" dirty="0">
                <a:solidFill>
                  <a:srgbClr val="002060"/>
                </a:solidFill>
              </a:rPr>
              <a:t>إ</a:t>
            </a:r>
            <a:r>
              <a:rPr lang="ar-EG" sz="3200" b="1" dirty="0">
                <a:solidFill>
                  <a:srgbClr val="002060"/>
                </a:solidFill>
              </a:rPr>
              <a:t>نطلاقـ</a:t>
            </a:r>
            <a:r>
              <a:rPr lang="ar-IQ" sz="3200" b="1" dirty="0">
                <a:solidFill>
                  <a:srgbClr val="002060"/>
                </a:solidFill>
              </a:rPr>
              <a:t>اً</a:t>
            </a:r>
            <a:r>
              <a:rPr lang="ar-EG" sz="3200" b="1" dirty="0">
                <a:solidFill>
                  <a:srgbClr val="002060"/>
                </a:solidFill>
              </a:rPr>
              <a:t> من الوعي بأهمية التّنوّع ال</a:t>
            </a:r>
            <a:r>
              <a:rPr lang="ar-IQ" sz="3200" b="1" dirty="0">
                <a:solidFill>
                  <a:srgbClr val="002060"/>
                </a:solidFill>
              </a:rPr>
              <a:t>حيو</a:t>
            </a:r>
            <a:r>
              <a:rPr lang="ar-EG" sz="3200" b="1" dirty="0">
                <a:solidFill>
                  <a:srgbClr val="002060"/>
                </a:solidFill>
              </a:rPr>
              <a:t>ي في </a:t>
            </a:r>
            <a:r>
              <a:rPr lang="ar-IQ" sz="3200" b="1" dirty="0">
                <a:solidFill>
                  <a:srgbClr val="002060"/>
                </a:solidFill>
              </a:rPr>
              <a:t>إ</a:t>
            </a:r>
            <a:r>
              <a:rPr lang="ar-EG" sz="3200" b="1" dirty="0">
                <a:solidFill>
                  <a:srgbClr val="002060"/>
                </a:solidFill>
              </a:rPr>
              <a:t>ستمرار وجود الحياة، تجرى فعاليات كثيرة للمحافظة على التّنوّع ال</a:t>
            </a:r>
            <a:r>
              <a:rPr lang="ar-IQ" sz="3200" b="1" dirty="0">
                <a:solidFill>
                  <a:srgbClr val="002060"/>
                </a:solidFill>
              </a:rPr>
              <a:t>حيو</a:t>
            </a:r>
            <a:r>
              <a:rPr lang="ar-EG" sz="3200" b="1" dirty="0">
                <a:solidFill>
                  <a:srgbClr val="002060"/>
                </a:solidFill>
              </a:rPr>
              <a:t>ي وذلك من خلال الأبحاث، وفي الحلبة السياسية الدولية وأيض</a:t>
            </a:r>
            <a:r>
              <a:rPr lang="ar-IQ" sz="3200" b="1" dirty="0">
                <a:solidFill>
                  <a:srgbClr val="002060"/>
                </a:solidFill>
              </a:rPr>
              <a:t>اً</a:t>
            </a:r>
            <a:r>
              <a:rPr lang="ar-EG" sz="3200" b="1" dirty="0">
                <a:solidFill>
                  <a:srgbClr val="002060"/>
                </a:solidFill>
              </a:rPr>
              <a:t> من خلال سَنّ القوانين.</a:t>
            </a:r>
            <a:endParaRPr lang="ar-IQ" sz="3200" b="1" dirty="0">
              <a:solidFill>
                <a:srgbClr val="002060"/>
              </a:solidFill>
            </a:endParaRPr>
          </a:p>
        </p:txBody>
      </p:sp>
    </p:spTree>
    <p:extLst>
      <p:ext uri="{BB962C8B-B14F-4D97-AF65-F5344CB8AC3E}">
        <p14:creationId xmlns:p14="http://schemas.microsoft.com/office/powerpoint/2010/main" val="21989574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80">
                                          <p:stCondLst>
                                            <p:cond delay="0"/>
                                          </p:stCondLst>
                                        </p:cTn>
                                        <p:tgtEl>
                                          <p:spTgt spid="2">
                                            <p:txEl>
                                              <p:pRg st="1" end="1"/>
                                            </p:txEl>
                                          </p:spTgt>
                                        </p:tgtEl>
                                      </p:cBhvr>
                                    </p:animEffect>
                                    <p:anim calcmode="lin" valueType="num">
                                      <p:cBhvr>
                                        <p:cTn id="13"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1" end="1"/>
                                            </p:txEl>
                                          </p:spTgt>
                                        </p:tgtEl>
                                      </p:cBhvr>
                                      <p:to x="100000" y="60000"/>
                                    </p:animScale>
                                    <p:animScale>
                                      <p:cBhvr>
                                        <p:cTn id="19" dur="166" decel="50000">
                                          <p:stCondLst>
                                            <p:cond delay="676"/>
                                          </p:stCondLst>
                                        </p:cTn>
                                        <p:tgtEl>
                                          <p:spTgt spid="2">
                                            <p:txEl>
                                              <p:pRg st="1" end="1"/>
                                            </p:txEl>
                                          </p:spTgt>
                                        </p:tgtEl>
                                      </p:cBhvr>
                                      <p:to x="100000" y="100000"/>
                                    </p:animScale>
                                    <p:animScale>
                                      <p:cBhvr>
                                        <p:cTn id="20" dur="26">
                                          <p:stCondLst>
                                            <p:cond delay="1312"/>
                                          </p:stCondLst>
                                        </p:cTn>
                                        <p:tgtEl>
                                          <p:spTgt spid="2">
                                            <p:txEl>
                                              <p:pRg st="1" end="1"/>
                                            </p:txEl>
                                          </p:spTgt>
                                        </p:tgtEl>
                                      </p:cBhvr>
                                      <p:to x="100000" y="80000"/>
                                    </p:animScale>
                                    <p:animScale>
                                      <p:cBhvr>
                                        <p:cTn id="21" dur="166" decel="50000">
                                          <p:stCondLst>
                                            <p:cond delay="1338"/>
                                          </p:stCondLst>
                                        </p:cTn>
                                        <p:tgtEl>
                                          <p:spTgt spid="2">
                                            <p:txEl>
                                              <p:pRg st="1" end="1"/>
                                            </p:txEl>
                                          </p:spTgt>
                                        </p:tgtEl>
                                      </p:cBhvr>
                                      <p:to x="100000" y="100000"/>
                                    </p:animScale>
                                    <p:animScale>
                                      <p:cBhvr>
                                        <p:cTn id="22" dur="26">
                                          <p:stCondLst>
                                            <p:cond delay="1642"/>
                                          </p:stCondLst>
                                        </p:cTn>
                                        <p:tgtEl>
                                          <p:spTgt spid="2">
                                            <p:txEl>
                                              <p:pRg st="1" end="1"/>
                                            </p:txEl>
                                          </p:spTgt>
                                        </p:tgtEl>
                                      </p:cBhvr>
                                      <p:to x="100000" y="90000"/>
                                    </p:animScale>
                                    <p:animScale>
                                      <p:cBhvr>
                                        <p:cTn id="23" dur="166" decel="50000">
                                          <p:stCondLst>
                                            <p:cond delay="1668"/>
                                          </p:stCondLst>
                                        </p:cTn>
                                        <p:tgtEl>
                                          <p:spTgt spid="2">
                                            <p:txEl>
                                              <p:pRg st="1" end="1"/>
                                            </p:txEl>
                                          </p:spTgt>
                                        </p:tgtEl>
                                      </p:cBhvr>
                                      <p:to x="100000" y="100000"/>
                                    </p:animScale>
                                    <p:animScale>
                                      <p:cBhvr>
                                        <p:cTn id="24" dur="26">
                                          <p:stCondLst>
                                            <p:cond delay="1808"/>
                                          </p:stCondLst>
                                        </p:cTn>
                                        <p:tgtEl>
                                          <p:spTgt spid="2">
                                            <p:txEl>
                                              <p:pRg st="1" end="1"/>
                                            </p:txEl>
                                          </p:spTgt>
                                        </p:tgtEl>
                                      </p:cBhvr>
                                      <p:to x="100000" y="95000"/>
                                    </p:animScale>
                                    <p:animScale>
                                      <p:cBhvr>
                                        <p:cTn id="25"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411"/>
            <a:ext cx="9144000" cy="6678751"/>
          </a:xfrm>
          <a:prstGeom prst="rect">
            <a:avLst/>
          </a:prstGeom>
        </p:spPr>
        <p:txBody>
          <a:bodyPr wrap="square">
            <a:spAutoFit/>
          </a:bodyPr>
          <a:lstStyle/>
          <a:p>
            <a:pPr algn="just"/>
            <a:r>
              <a:rPr lang="ar-EG" sz="2800" b="1" dirty="0">
                <a:solidFill>
                  <a:srgbClr val="7030A0"/>
                </a:solidFill>
                <a:latin typeface="Aharoni" pitchFamily="2" charset="-79"/>
              </a:rPr>
              <a:t>في مؤتمر الكرة الأرضية الذي تم عقده في مدينة ريو ديجانيرو، في العام 1992، تم وضع وتبنّي "ميثاق المحافظة على التّنوّع</a:t>
            </a:r>
            <a:r>
              <a:rPr lang="ar-EG" sz="3600" b="1" dirty="0">
                <a:solidFill>
                  <a:srgbClr val="7030A0"/>
                </a:solidFill>
                <a:latin typeface="Aharoni" pitchFamily="2" charset="-79"/>
              </a:rPr>
              <a:t> </a:t>
            </a:r>
            <a:r>
              <a:rPr lang="ar-EG" sz="2800" b="1" dirty="0">
                <a:solidFill>
                  <a:srgbClr val="7030A0"/>
                </a:solidFill>
                <a:latin typeface="Aharoni" pitchFamily="2" charset="-79"/>
              </a:rPr>
              <a:t>ال</a:t>
            </a:r>
            <a:r>
              <a:rPr lang="ar-IQ" sz="2800" b="1" dirty="0">
                <a:solidFill>
                  <a:srgbClr val="7030A0"/>
                </a:solidFill>
                <a:latin typeface="Aharoni" pitchFamily="2" charset="-79"/>
              </a:rPr>
              <a:t>حيو</a:t>
            </a:r>
            <a:r>
              <a:rPr lang="ar-EG" sz="2800" b="1" dirty="0">
                <a:solidFill>
                  <a:srgbClr val="7030A0"/>
                </a:solidFill>
                <a:latin typeface="Aharoni" pitchFamily="2" charset="-79"/>
              </a:rPr>
              <a:t>ي" </a:t>
            </a:r>
            <a:r>
              <a:rPr lang="en-US" sz="2800" b="1" dirty="0">
                <a:solidFill>
                  <a:srgbClr val="7030A0"/>
                </a:solidFill>
                <a:latin typeface="Aharoni" pitchFamily="2" charset="-79"/>
                <a:cs typeface="Aharoni" pitchFamily="2" charset="-79"/>
              </a:rPr>
              <a:t>(Convention on Biological Diversity [CBD])</a:t>
            </a:r>
            <a:r>
              <a:rPr lang="ar-EG" sz="2800" b="1" dirty="0">
                <a:solidFill>
                  <a:srgbClr val="7030A0"/>
                </a:solidFill>
                <a:latin typeface="Aharoni" pitchFamily="2" charset="-79"/>
              </a:rPr>
              <a:t>، الذي يشكل </a:t>
            </a:r>
            <a:r>
              <a:rPr lang="ar-IQ" sz="2800" b="1" dirty="0">
                <a:solidFill>
                  <a:srgbClr val="7030A0"/>
                </a:solidFill>
                <a:latin typeface="Aharoni" pitchFamily="2" charset="-79"/>
              </a:rPr>
              <a:t>إ</a:t>
            </a:r>
            <a:r>
              <a:rPr lang="ar-EG" sz="2800" b="1" dirty="0">
                <a:solidFill>
                  <a:srgbClr val="7030A0"/>
                </a:solidFill>
                <a:latin typeface="Aharoni" pitchFamily="2" charset="-79"/>
              </a:rPr>
              <a:t>تفاقية عالمية الأولى من نوعها في مجال المحافظة على التّنوّع ال</a:t>
            </a:r>
            <a:r>
              <a:rPr lang="ar-IQ" sz="2800" b="1" dirty="0">
                <a:solidFill>
                  <a:srgbClr val="7030A0"/>
                </a:solidFill>
                <a:latin typeface="Aharoni" pitchFamily="2" charset="-79"/>
              </a:rPr>
              <a:t>حيو</a:t>
            </a:r>
            <a:r>
              <a:rPr lang="ar-EG" sz="2800" b="1" dirty="0">
                <a:solidFill>
                  <a:srgbClr val="7030A0"/>
                </a:solidFill>
                <a:latin typeface="Aharoni" pitchFamily="2" charset="-79"/>
              </a:rPr>
              <a:t>ي والتَّطوير الـمُستدام.</a:t>
            </a:r>
            <a:endParaRPr lang="ar-IQ" sz="2800" b="1" dirty="0">
              <a:solidFill>
                <a:srgbClr val="7030A0"/>
              </a:solidFill>
              <a:latin typeface="Aharoni" pitchFamily="2" charset="-79"/>
            </a:endParaRPr>
          </a:p>
          <a:p>
            <a:pPr algn="just"/>
            <a:r>
              <a:rPr lang="ar-EG" sz="2800" b="1" dirty="0">
                <a:solidFill>
                  <a:srgbClr val="7030A0"/>
                </a:solidFill>
                <a:latin typeface="Aharoni" pitchFamily="2" charset="-79"/>
              </a:rPr>
              <a:t> ويعتبر الميثاق نقطة تحوُّل في القانون الدولي وذلك نظر</a:t>
            </a:r>
            <a:r>
              <a:rPr lang="ar-IQ" sz="2800" b="1" dirty="0">
                <a:solidFill>
                  <a:srgbClr val="7030A0"/>
                </a:solidFill>
                <a:latin typeface="Aharoni" pitchFamily="2" charset="-79"/>
              </a:rPr>
              <a:t>اً</a:t>
            </a:r>
            <a:r>
              <a:rPr lang="ar-EG" sz="2800" b="1" dirty="0">
                <a:solidFill>
                  <a:srgbClr val="7030A0"/>
                </a:solidFill>
                <a:latin typeface="Aharoni" pitchFamily="2" charset="-79"/>
              </a:rPr>
              <a:t> لإدراكه الحقيقة بأن المحافظة على التّنوّع ال</a:t>
            </a:r>
            <a:r>
              <a:rPr lang="ar-IQ" sz="2800" b="1" dirty="0">
                <a:solidFill>
                  <a:srgbClr val="7030A0"/>
                </a:solidFill>
                <a:latin typeface="Aharoni" pitchFamily="2" charset="-79"/>
              </a:rPr>
              <a:t>حيو</a:t>
            </a:r>
            <a:r>
              <a:rPr lang="ar-EG" sz="2800" b="1" dirty="0">
                <a:solidFill>
                  <a:srgbClr val="7030A0"/>
                </a:solidFill>
                <a:latin typeface="Aharoni" pitchFamily="2" charset="-79"/>
              </a:rPr>
              <a:t>ي هو أمر مشترك للبشرية بأكملها. </a:t>
            </a:r>
            <a:endParaRPr lang="ar-IQ" sz="2800" b="1" dirty="0">
              <a:solidFill>
                <a:srgbClr val="7030A0"/>
              </a:solidFill>
              <a:latin typeface="Aharoni" pitchFamily="2" charset="-79"/>
            </a:endParaRPr>
          </a:p>
          <a:p>
            <a:pPr algn="just"/>
            <a:r>
              <a:rPr lang="ar-EG" sz="2800" b="1" dirty="0">
                <a:solidFill>
                  <a:srgbClr val="7030A0"/>
                </a:solidFill>
                <a:latin typeface="Aharoni" pitchFamily="2" charset="-79"/>
              </a:rPr>
              <a:t>كما يعي هذا الميثاق </a:t>
            </a:r>
            <a:r>
              <a:rPr lang="ar-IQ" sz="2800" b="1" dirty="0">
                <a:solidFill>
                  <a:srgbClr val="7030A0"/>
                </a:solidFill>
                <a:latin typeface="Aharoni" pitchFamily="2" charset="-79"/>
              </a:rPr>
              <a:t>إ</a:t>
            </a:r>
            <a:r>
              <a:rPr lang="ar-EG" sz="2800" b="1" dirty="0">
                <a:solidFill>
                  <a:srgbClr val="7030A0"/>
                </a:solidFill>
                <a:latin typeface="Aharoni" pitchFamily="2" charset="-79"/>
              </a:rPr>
              <a:t>حتياجات التطوير ال</a:t>
            </a:r>
            <a:r>
              <a:rPr lang="ar-IQ" sz="2800" b="1" dirty="0">
                <a:solidFill>
                  <a:srgbClr val="7030A0"/>
                </a:solidFill>
                <a:latin typeface="Aharoni" pitchFamily="2" charset="-79"/>
              </a:rPr>
              <a:t>إ</a:t>
            </a:r>
            <a:r>
              <a:rPr lang="ar-EG" sz="2800" b="1" dirty="0">
                <a:solidFill>
                  <a:srgbClr val="7030A0"/>
                </a:solidFill>
                <a:latin typeface="Aharoni" pitchFamily="2" charset="-79"/>
              </a:rPr>
              <a:t>قتصادية للإنسان وي</a:t>
            </a:r>
            <a:r>
              <a:rPr lang="ar-IQ" sz="2800" b="1" dirty="0">
                <a:solidFill>
                  <a:srgbClr val="7030A0"/>
                </a:solidFill>
                <a:latin typeface="Aharoni" pitchFamily="2" charset="-79"/>
              </a:rPr>
              <a:t>ؤ</a:t>
            </a:r>
            <a:r>
              <a:rPr lang="ar-EG" sz="2800" b="1" dirty="0">
                <a:solidFill>
                  <a:srgbClr val="7030A0"/>
                </a:solidFill>
                <a:latin typeface="Aharoni" pitchFamily="2" charset="-79"/>
              </a:rPr>
              <a:t>كد على أهمية المحافظة على التّنوّع ال</a:t>
            </a:r>
            <a:r>
              <a:rPr lang="ar-IQ" sz="2800" b="1" dirty="0">
                <a:solidFill>
                  <a:srgbClr val="7030A0"/>
                </a:solidFill>
                <a:latin typeface="Aharoni" pitchFamily="2" charset="-79"/>
              </a:rPr>
              <a:t>حيو</a:t>
            </a:r>
            <a:r>
              <a:rPr lang="ar-EG" sz="2800" b="1" dirty="0">
                <a:solidFill>
                  <a:srgbClr val="7030A0"/>
                </a:solidFill>
                <a:latin typeface="Aharoni" pitchFamily="2" charset="-79"/>
              </a:rPr>
              <a:t>ي كمَوردٍ مُتجدّد. </a:t>
            </a:r>
            <a:endParaRPr lang="ar-IQ" sz="2800" b="1" dirty="0">
              <a:solidFill>
                <a:srgbClr val="7030A0"/>
              </a:solidFill>
              <a:latin typeface="Aharoni" pitchFamily="2" charset="-79"/>
            </a:endParaRPr>
          </a:p>
          <a:p>
            <a:pPr algn="just"/>
            <a:r>
              <a:rPr lang="ar-IQ" sz="2800" b="1" dirty="0">
                <a:solidFill>
                  <a:srgbClr val="7030A0"/>
                </a:solidFill>
                <a:latin typeface="Aharoni" pitchFamily="2" charset="-79"/>
              </a:rPr>
              <a:t> </a:t>
            </a:r>
            <a:r>
              <a:rPr lang="ar-EG" sz="2800" b="1" dirty="0">
                <a:solidFill>
                  <a:srgbClr val="7030A0"/>
                </a:solidFill>
                <a:latin typeface="Aharoni" pitchFamily="2" charset="-79"/>
              </a:rPr>
              <a:t>كما يعي الميثاق أهمية تبنّي سياسة التطوير المستدام، من أجلنا ومن أجل </a:t>
            </a:r>
            <a:r>
              <a:rPr lang="ar-IQ" sz="2800" b="1" dirty="0">
                <a:solidFill>
                  <a:srgbClr val="7030A0"/>
                </a:solidFill>
                <a:latin typeface="Aharoni" pitchFamily="2" charset="-79"/>
              </a:rPr>
              <a:t>إ</a:t>
            </a:r>
            <a:r>
              <a:rPr lang="ar-EG" sz="2800" b="1" dirty="0">
                <a:solidFill>
                  <a:srgbClr val="7030A0"/>
                </a:solidFill>
                <a:latin typeface="Aharoni" pitchFamily="2" charset="-79"/>
              </a:rPr>
              <a:t>حتياجات الأجيال القادمة.</a:t>
            </a:r>
            <a:endParaRPr lang="en-US" sz="2800" b="1" dirty="0">
              <a:solidFill>
                <a:srgbClr val="7030A0"/>
              </a:solidFill>
              <a:latin typeface="Aharoni" pitchFamily="2" charset="-79"/>
              <a:cs typeface="Aharoni" pitchFamily="2" charset="-79"/>
            </a:endParaRPr>
          </a:p>
        </p:txBody>
      </p:sp>
    </p:spTree>
    <p:extLst>
      <p:ext uri="{BB962C8B-B14F-4D97-AF65-F5344CB8AC3E}">
        <p14:creationId xmlns:p14="http://schemas.microsoft.com/office/powerpoint/2010/main" val="109679489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p:cTn id="29" dur="50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31" dur="50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3635896" y="80098"/>
            <a:ext cx="5508104" cy="1296144"/>
          </a:xfrm>
          <a:prstGeom prst="plaque">
            <a:avLst>
              <a:gd name="adj" fmla="val 50000"/>
            </a:avLst>
          </a:prstGeom>
          <a:gradFill rotWithShape="0">
            <a:gsLst>
              <a:gs pos="0">
                <a:schemeClr val="lt1">
                  <a:lumMod val="100000"/>
                  <a:lumOff val="0"/>
                </a:schemeClr>
              </a:gs>
              <a:gs pos="100000">
                <a:schemeClr val="accent3">
                  <a:lumMod val="40000"/>
                  <a:lumOff val="60000"/>
                </a:schemeClr>
              </a:gs>
            </a:gsLst>
            <a:lin ang="5400000" scaled="1"/>
          </a:gradFill>
          <a:ln w="12700">
            <a:solidFill>
              <a:schemeClr val="accent3">
                <a:lumMod val="60000"/>
                <a:lumOff val="40000"/>
              </a:schemeClr>
            </a:solidFill>
            <a:miter lim="800000"/>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just" rtl="1">
              <a:lnSpc>
                <a:spcPts val="2500"/>
              </a:lnSpc>
              <a:spcBef>
                <a:spcPts val="300"/>
              </a:spcBef>
              <a:spcAft>
                <a:spcPts val="0"/>
              </a:spcAft>
              <a:tabLst>
                <a:tab pos="358775" algn="l"/>
              </a:tabLst>
            </a:pPr>
            <a:r>
              <a:rPr lang="ar-SA" sz="3600" b="1" i="0" dirty="0">
                <a:solidFill>
                  <a:srgbClr val="FF0000"/>
                </a:solidFill>
                <a:effectLst/>
                <a:latin typeface="Times New Roman"/>
                <a:ea typeface="Times New Roman"/>
                <a:cs typeface="Times New Roman"/>
              </a:rPr>
              <a:t>كيف نَصِف التّنوّع ال</a:t>
            </a:r>
            <a:r>
              <a:rPr lang="ar-IQ" sz="3600" b="1" i="0" dirty="0">
                <a:solidFill>
                  <a:srgbClr val="FF0000"/>
                </a:solidFill>
                <a:effectLst/>
                <a:latin typeface="Times New Roman"/>
                <a:ea typeface="Times New Roman"/>
                <a:cs typeface="Times New Roman"/>
              </a:rPr>
              <a:t>حيوي</a:t>
            </a:r>
            <a:endParaRPr lang="ar-SA" sz="3600" b="1" i="0" dirty="0">
              <a:solidFill>
                <a:srgbClr val="FF0000"/>
              </a:solidFill>
              <a:effectLst/>
              <a:latin typeface="Times New Roman"/>
              <a:ea typeface="Times New Roman"/>
              <a:cs typeface="Times New Roman"/>
            </a:endParaRPr>
          </a:p>
        </p:txBody>
      </p:sp>
      <p:sp>
        <p:nvSpPr>
          <p:cNvPr id="3" name="Rectangle 2"/>
          <p:cNvSpPr/>
          <p:nvPr/>
        </p:nvSpPr>
        <p:spPr>
          <a:xfrm>
            <a:off x="179512" y="1556792"/>
            <a:ext cx="8855968" cy="3991670"/>
          </a:xfrm>
          <a:prstGeom prst="rect">
            <a:avLst/>
          </a:prstGeom>
        </p:spPr>
        <p:txBody>
          <a:bodyPr wrap="square">
            <a:spAutoFit/>
          </a:bodyPr>
          <a:lstStyle/>
          <a:p>
            <a:pPr algn="just">
              <a:lnSpc>
                <a:spcPct val="115000"/>
              </a:lnSpc>
              <a:spcAft>
                <a:spcPts val="1000"/>
              </a:spcAft>
            </a:pPr>
            <a:r>
              <a:rPr lang="ar-EG" sz="3600" b="1" dirty="0">
                <a:solidFill>
                  <a:srgbClr val="0070C0"/>
                </a:solidFill>
                <a:latin typeface="Arial Unicode MS" pitchFamily="34" charset="-128"/>
                <a:ea typeface="Arial Unicode MS" pitchFamily="34" charset="-128"/>
                <a:cs typeface="Arial Unicode MS" pitchFamily="34" charset="-128"/>
              </a:rPr>
              <a:t>يتم وصف التّنوّع ال</a:t>
            </a:r>
            <a:r>
              <a:rPr lang="ar-IQ" sz="3600" b="1" dirty="0">
                <a:solidFill>
                  <a:srgbClr val="0070C0"/>
                </a:solidFill>
                <a:latin typeface="Arial Unicode MS" pitchFamily="34" charset="-128"/>
                <a:ea typeface="Arial Unicode MS" pitchFamily="34" charset="-128"/>
                <a:cs typeface="Arial Unicode MS" pitchFamily="34" charset="-128"/>
              </a:rPr>
              <a:t>حيو</a:t>
            </a:r>
            <a:r>
              <a:rPr lang="ar-EG" sz="3600" b="1" dirty="0">
                <a:solidFill>
                  <a:srgbClr val="0070C0"/>
                </a:solidFill>
                <a:latin typeface="Arial Unicode MS" pitchFamily="34" charset="-128"/>
                <a:ea typeface="Arial Unicode MS" pitchFamily="34" charset="-128"/>
                <a:cs typeface="Arial Unicode MS" pitchFamily="34" charset="-128"/>
              </a:rPr>
              <a:t>ي بثلاثة مستويات تنظيم:</a:t>
            </a:r>
            <a:endParaRPr lang="en-US" sz="3600" b="1" dirty="0">
              <a:solidFill>
                <a:srgbClr val="0070C0"/>
              </a:solidFill>
              <a:latin typeface="Arial Unicode MS" pitchFamily="34" charset="-128"/>
              <a:ea typeface="Arial Unicode MS" pitchFamily="34" charset="-128"/>
              <a:cs typeface="Arial Unicode MS" pitchFamily="34" charset="-128"/>
            </a:endParaRPr>
          </a:p>
          <a:p>
            <a:pPr marL="342900" lvl="0" indent="-342900" algn="just">
              <a:lnSpc>
                <a:spcPct val="115000"/>
              </a:lnSpc>
              <a:buFont typeface="Symbol"/>
              <a:buChar char=""/>
              <a:tabLst>
                <a:tab pos="457200" algn="l"/>
              </a:tabLst>
            </a:pPr>
            <a:r>
              <a:rPr lang="ar-EG" sz="3600" b="1" dirty="0">
                <a:solidFill>
                  <a:srgbClr val="0070C0"/>
                </a:solidFill>
                <a:ea typeface="Calibri"/>
                <a:cs typeface="Times New Roman"/>
              </a:rPr>
              <a:t>تنوُّع المنظومات البيئية (الإيكولوجية)</a:t>
            </a:r>
            <a:endParaRPr lang="en-US" sz="3600" b="1" dirty="0">
              <a:solidFill>
                <a:srgbClr val="0070C0"/>
              </a:solidFill>
              <a:ea typeface="Calibri"/>
              <a:cs typeface="Arial"/>
            </a:endParaRPr>
          </a:p>
          <a:p>
            <a:pPr marL="342900" lvl="0" indent="-342900" algn="just">
              <a:lnSpc>
                <a:spcPct val="115000"/>
              </a:lnSpc>
              <a:buFont typeface="Symbol"/>
              <a:buChar char=""/>
              <a:tabLst>
                <a:tab pos="457200" algn="l"/>
              </a:tabLst>
            </a:pPr>
            <a:r>
              <a:rPr lang="ar-EG" sz="3600" b="1" dirty="0">
                <a:solidFill>
                  <a:srgbClr val="0070C0"/>
                </a:solidFill>
                <a:ea typeface="Calibri"/>
                <a:cs typeface="Times New Roman"/>
              </a:rPr>
              <a:t>تنوُّع الأنواع</a:t>
            </a:r>
            <a:endParaRPr lang="en-US" sz="3600" b="1" dirty="0">
              <a:solidFill>
                <a:srgbClr val="0070C0"/>
              </a:solidFill>
              <a:ea typeface="Calibri"/>
              <a:cs typeface="Arial"/>
            </a:endParaRPr>
          </a:p>
          <a:p>
            <a:pPr marL="342900" lvl="0" indent="-342900" algn="just">
              <a:lnSpc>
                <a:spcPct val="115000"/>
              </a:lnSpc>
              <a:buFont typeface="Symbol"/>
              <a:buChar char=""/>
              <a:tabLst>
                <a:tab pos="457200" algn="l"/>
              </a:tabLst>
            </a:pPr>
            <a:r>
              <a:rPr lang="ar-EG" sz="3600" b="1" dirty="0">
                <a:solidFill>
                  <a:srgbClr val="0070C0"/>
                </a:solidFill>
                <a:ea typeface="Calibri"/>
                <a:cs typeface="Times New Roman"/>
              </a:rPr>
              <a:t>التنوُّع الوراثي (الجيني) للأنواع</a:t>
            </a:r>
            <a:r>
              <a:rPr lang="ar-EG" sz="3600" b="1" dirty="0">
                <a:solidFill>
                  <a:srgbClr val="0070C0"/>
                </a:solidFill>
                <a:ea typeface="Calibri"/>
                <a:cs typeface="Traditional Arabic"/>
              </a:rPr>
              <a:t>.</a:t>
            </a:r>
            <a:endParaRPr lang="en-US" sz="3600" b="1" dirty="0">
              <a:solidFill>
                <a:srgbClr val="0070C0"/>
              </a:solidFill>
              <a:ea typeface="Calibri"/>
              <a:cs typeface="Arial"/>
            </a:endParaRPr>
          </a:p>
          <a:p>
            <a:pPr algn="just">
              <a:lnSpc>
                <a:spcPct val="115000"/>
              </a:lnSpc>
              <a:spcAft>
                <a:spcPts val="1000"/>
              </a:spcAft>
            </a:pPr>
            <a:r>
              <a:rPr lang="ar-EG" sz="3600" b="1" dirty="0">
                <a:solidFill>
                  <a:srgbClr val="0070C0"/>
                </a:solidFill>
                <a:ea typeface="Calibri"/>
                <a:cs typeface="Times New Roman"/>
              </a:rPr>
              <a:t>هناك من يصف التّنوّع ال</a:t>
            </a:r>
            <a:r>
              <a:rPr lang="ar-IQ" sz="3600" b="1" dirty="0">
                <a:solidFill>
                  <a:srgbClr val="0070C0"/>
                </a:solidFill>
                <a:ea typeface="Calibri"/>
                <a:cs typeface="Times New Roman"/>
              </a:rPr>
              <a:t>حيوي</a:t>
            </a:r>
            <a:r>
              <a:rPr lang="ar-EG" sz="3600" b="1" dirty="0">
                <a:solidFill>
                  <a:srgbClr val="0070C0"/>
                </a:solidFill>
                <a:ea typeface="Calibri"/>
                <a:cs typeface="Times New Roman"/>
              </a:rPr>
              <a:t> أيض</a:t>
            </a:r>
            <a:r>
              <a:rPr lang="ar-IQ" sz="3600" b="1" dirty="0">
                <a:solidFill>
                  <a:srgbClr val="0070C0"/>
                </a:solidFill>
                <a:ea typeface="Calibri"/>
                <a:cs typeface="Times New Roman"/>
              </a:rPr>
              <a:t>اً</a:t>
            </a:r>
            <a:r>
              <a:rPr lang="ar-EG" sz="3600" b="1" dirty="0">
                <a:solidFill>
                  <a:srgbClr val="0070C0"/>
                </a:solidFill>
                <a:ea typeface="Calibri"/>
                <a:cs typeface="Times New Roman"/>
              </a:rPr>
              <a:t> على مستوى العمليات ال</a:t>
            </a:r>
            <a:r>
              <a:rPr lang="ar-IQ" sz="3600" b="1" dirty="0">
                <a:solidFill>
                  <a:srgbClr val="0070C0"/>
                </a:solidFill>
                <a:ea typeface="Calibri"/>
                <a:cs typeface="Times New Roman"/>
              </a:rPr>
              <a:t>حيوية</a:t>
            </a:r>
            <a:r>
              <a:rPr lang="ar-EG" sz="3600" b="1" dirty="0">
                <a:solidFill>
                  <a:srgbClr val="0070C0"/>
                </a:solidFill>
                <a:ea typeface="Calibri"/>
                <a:cs typeface="Times New Roman"/>
              </a:rPr>
              <a:t> على وجه الكرة الأرضية.</a:t>
            </a:r>
            <a:endParaRPr lang="en-US" sz="3600" b="1" dirty="0">
              <a:solidFill>
                <a:srgbClr val="0070C0"/>
              </a:solidFill>
              <a:ea typeface="Calibri"/>
              <a:cs typeface="Arial"/>
            </a:endParaRPr>
          </a:p>
        </p:txBody>
      </p:sp>
    </p:spTree>
    <p:extLst>
      <p:ext uri="{BB962C8B-B14F-4D97-AF65-F5344CB8AC3E}">
        <p14:creationId xmlns:p14="http://schemas.microsoft.com/office/powerpoint/2010/main" val="115948049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800" decel="100000"/>
                                        <p:tgtEl>
                                          <p:spTgt spid="3">
                                            <p:txEl>
                                              <p:pRg st="2" end="2"/>
                                            </p:txEl>
                                          </p:spTgt>
                                        </p:tgtEl>
                                      </p:cBhvr>
                                    </p:animEffect>
                                    <p:anim calcmode="lin" valueType="num">
                                      <p:cBhvr>
                                        <p:cTn id="31"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2"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3"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nodeType="clickEffect">
                                  <p:stCondLst>
                                    <p:cond delay="0"/>
                                  </p:stCondLst>
                                  <p:iterate type="lt">
                                    <p:tmPct val="10000"/>
                                  </p:iterate>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63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505205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375</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التنوع الاحيائي </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التنوع الاحيائي </dc:title>
  <dc:creator>ANDALUS</dc:creator>
  <cp:lastModifiedBy>ANDALUS</cp:lastModifiedBy>
  <cp:revision>1</cp:revision>
  <dcterms:created xsi:type="dcterms:W3CDTF">2019-12-10T19:11:41Z</dcterms:created>
  <dcterms:modified xsi:type="dcterms:W3CDTF">2019-12-10T19:13:54Z</dcterms:modified>
</cp:coreProperties>
</file>